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9"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78B4"/>
    <a:srgbClr val="005EB8"/>
    <a:srgbClr val="08B48B"/>
    <a:srgbClr val="7D97CB"/>
    <a:srgbClr val="476BB3"/>
    <a:srgbClr val="004F9E"/>
    <a:srgbClr val="07A17C"/>
    <a:srgbClr val="08C497"/>
    <a:srgbClr val="00CC99"/>
    <a:srgbClr val="81C5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8" d="100"/>
          <a:sy n="68" d="100"/>
        </p:scale>
        <p:origin x="2092" y="32"/>
      </p:cViewPr>
      <p:guideLst>
        <p:guide orient="horz" pos="3120"/>
        <p:guide pos="216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10" Type="http://schemas.openxmlformats.org/officeDocument/2006/relationships/customXml" Target="../customXml/item3.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1094433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643536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072865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214855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0A89E9-2F50-40A8-9F12-ABD8DF311BBB}" type="datetimeFigureOut">
              <a:rPr lang="en-GB" smtClean="0"/>
              <a:t>30/09/2025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150074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632248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0A89E9-2F50-40A8-9F12-ABD8DF311BBB}" type="datetimeFigureOut">
              <a:rPr lang="en-GB" smtClean="0"/>
              <a:t>30/09/2025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188868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0A89E9-2F50-40A8-9F12-ABD8DF311BBB}" type="datetimeFigureOut">
              <a:rPr lang="en-GB" smtClean="0"/>
              <a:t>30/09/2025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506773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0A89E9-2F50-40A8-9F12-ABD8DF311BBB}" type="datetimeFigureOut">
              <a:rPr lang="en-GB" smtClean="0"/>
              <a:t>30/09/2025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2763406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1371543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DF0A89E9-2F50-40A8-9F12-ABD8DF311BBB}" type="datetimeFigureOut">
              <a:rPr lang="en-GB" smtClean="0"/>
              <a:t>30/09/2025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2C88AC-D93D-44EB-87AD-CFE01D63AD74}" type="slidenum">
              <a:rPr lang="en-GB" smtClean="0"/>
              <a:t>‹#›</a:t>
            </a:fld>
            <a:endParaRPr lang="en-GB"/>
          </a:p>
        </p:txBody>
      </p:sp>
    </p:spTree>
    <p:extLst>
      <p:ext uri="{BB962C8B-B14F-4D97-AF65-F5344CB8AC3E}">
        <p14:creationId xmlns:p14="http://schemas.microsoft.com/office/powerpoint/2010/main" val="3922396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F0A89E9-2F50-40A8-9F12-ABD8DF311BBB}" type="datetimeFigureOut">
              <a:rPr lang="en-GB" smtClean="0"/>
              <a:t>30/09/2025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2C88AC-D93D-44EB-87AD-CFE01D63AD74}" type="slidenum">
              <a:rPr lang="en-GB" smtClean="0"/>
              <a:t>‹#›</a:t>
            </a:fld>
            <a:endParaRPr lang="en-GB"/>
          </a:p>
        </p:txBody>
      </p:sp>
    </p:spTree>
    <p:extLst>
      <p:ext uri="{BB962C8B-B14F-4D97-AF65-F5344CB8AC3E}">
        <p14:creationId xmlns:p14="http://schemas.microsoft.com/office/powerpoint/2010/main" val="2203338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7">
            <a:extLst>
              <a:ext uri="{FF2B5EF4-FFF2-40B4-BE49-F238E27FC236}">
                <a16:creationId xmlns:a16="http://schemas.microsoft.com/office/drawing/2014/main" id="{4FCC0C64-F31E-4EF7-81CA-9F36C8E05D24}"/>
              </a:ext>
            </a:extLst>
          </p:cNvPr>
          <p:cNvSpPr txBox="1"/>
          <p:nvPr/>
        </p:nvSpPr>
        <p:spPr>
          <a:xfrm>
            <a:off x="183870" y="998105"/>
            <a:ext cx="6478263" cy="198755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0" lvl="0" indent="0" algn="r" defTabSz="457200" rtl="1" eaLnBrk="1" fontAlgn="auto" latinLnBrk="0" hangingPunct="1">
              <a:lnSpc>
                <a:spcPts val="6000"/>
              </a:lnSpc>
              <a:spcBef>
                <a:spcPts val="0"/>
              </a:spcBef>
              <a:spcAft>
                <a:spcPts val="800"/>
              </a:spcAft>
              <a:buClrTx/>
              <a:buSzTx/>
              <a:buFontTx/>
              <a:buNone/>
              <a:tabLst/>
              <a:defRPr/>
            </a:pPr>
            <a:r>
              <a:rPr lang="ur-IN" sz="5500" b="1" spc="-60" dirty="0">
                <a:solidFill>
                  <a:srgbClr val="004F9E"/>
                </a:solidFill>
                <a:latin typeface="Helvetica" panose="020B0604020202020204" pitchFamily="34" charset="0"/>
                <a:cs typeface="Segoe UI" panose="020B0502040204020203" pitchFamily="34" charset="0"/>
              </a:rPr>
              <a:t>آپ کا اس اسپتال میں تجربہ کیسا رہا؟</a:t>
            </a:r>
          </a:p>
        </p:txBody>
      </p:sp>
      <p:sp>
        <p:nvSpPr>
          <p:cNvPr id="8" name="Text Box 9">
            <a:extLst>
              <a:ext uri="{FF2B5EF4-FFF2-40B4-BE49-F238E27FC236}">
                <a16:creationId xmlns:a16="http://schemas.microsoft.com/office/drawing/2014/main" id="{A504A685-3EC5-4DF1-8A70-AB9DDDF8F109}"/>
              </a:ext>
            </a:extLst>
          </p:cNvPr>
          <p:cNvSpPr txBox="1"/>
          <p:nvPr/>
        </p:nvSpPr>
        <p:spPr>
          <a:xfrm>
            <a:off x="1254332" y="3306799"/>
            <a:ext cx="5206951" cy="831215"/>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0" lvl="0" indent="0" algn="r" defTabSz="457200" rtl="1" eaLnBrk="1" fontAlgn="auto" latinLnBrk="0" hangingPunct="1">
              <a:lnSpc>
                <a:spcPct val="107000"/>
              </a:lnSpc>
              <a:spcBef>
                <a:spcPts val="0"/>
              </a:spcBef>
              <a:spcAft>
                <a:spcPts val="800"/>
              </a:spcAft>
              <a:buClrTx/>
              <a:buSzTx/>
              <a:buFontTx/>
              <a:buNone/>
              <a:tabLst/>
              <a:defRPr/>
            </a:pPr>
            <a:r>
              <a:rPr kumimoji="0" lang="ur-IN" sz="2400" b="1" i="0" u="none" strike="noStrike" kern="1200" cap="none" spc="0" normalizeH="0" baseline="0" dirty="0">
                <a:ln>
                  <a:noFill/>
                </a:ln>
                <a:solidFill>
                  <a:srgbClr val="005EB8"/>
                </a:solidFill>
                <a:effectLst/>
                <a:uLnTx/>
                <a:uFillTx/>
                <a:latin typeface="Helvetica" panose="020B0604020202020204" pitchFamily="34" charset="0"/>
                <a:ea typeface="Arial" panose="020B0604020202020204" pitchFamily="34" charset="0"/>
                <a:cs typeface="Helvetica" panose="020B0604020202020204" pitchFamily="34" charset="0"/>
              </a:rPr>
              <a:t>NHS بالغ مریضوں کا سروے 2025</a:t>
            </a:r>
          </a:p>
          <a:p>
            <a:pPr marL="0" marR="0" lvl="0" indent="0" algn="r" defTabSz="457200" rtl="1" eaLnBrk="1" fontAlgn="auto" latinLnBrk="0" hangingPunct="1">
              <a:lnSpc>
                <a:spcPct val="107000"/>
              </a:lnSpc>
              <a:spcBef>
                <a:spcPts val="0"/>
              </a:spcBef>
              <a:spcAft>
                <a:spcPts val="800"/>
              </a:spcAft>
              <a:buClrTx/>
              <a:buSzTx/>
              <a:buFontTx/>
              <a:buNone/>
              <a:tabLst/>
              <a:defRPr/>
            </a:pPr>
            <a:r>
              <a:rPr kumimoji="0" lang="ur-IN" sz="2400" b="1" i="0" u="none" strike="noStrike" kern="1200" cap="none" spc="0" normalizeH="0" baseline="0" dirty="0">
                <a:ln>
                  <a:noFill/>
                </a:ln>
                <a:solidFill>
                  <a:prstClr val="white"/>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sp>
        <p:nvSpPr>
          <p:cNvPr id="10" name="Text Box 10">
            <a:extLst>
              <a:ext uri="{FF2B5EF4-FFF2-40B4-BE49-F238E27FC236}">
                <a16:creationId xmlns:a16="http://schemas.microsoft.com/office/drawing/2014/main" id="{D5CC4655-3EC7-439C-BC56-47F7B5340CA6}"/>
              </a:ext>
            </a:extLst>
          </p:cNvPr>
          <p:cNvSpPr txBox="1"/>
          <p:nvPr/>
        </p:nvSpPr>
        <p:spPr>
          <a:xfrm>
            <a:off x="190127" y="3965221"/>
            <a:ext cx="6227098" cy="1557529"/>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L="0" marR="144145" lvl="0" indent="0" algn="r" defTabSz="457200" rtl="1" eaLnBrk="1" fontAlgn="auto" latinLnBrk="0" hangingPunct="1">
              <a:spcAft>
                <a:spcPts val="1200"/>
              </a:spcAft>
              <a:buClrTx/>
              <a:buSzTx/>
              <a:buFontTx/>
              <a:buNone/>
              <a:tabLst/>
              <a:defRPr/>
            </a:pPr>
            <a:r>
              <a:rPr kumimoji="0" lang="ur-IN" sz="17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ہسپتال یہ معلوم کرنے کےلیے ایک سروے کر رہا ہے کہ مریضوں کا </a:t>
            </a:r>
            <a:r>
              <a:rPr lang="ur-IN" sz="17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اپنے رات بھر کے قیام کے دوران</a:t>
            </a:r>
            <a:r>
              <a:rPr kumimoji="0" lang="ur-IN" sz="17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دی جانے والی دیکھ بھال کے بارے میں کیا خیال ہے۔</a:t>
            </a:r>
          </a:p>
          <a:p>
            <a:pPr marL="0" marR="144145" lvl="0" indent="0" algn="r" defTabSz="457200" rtl="1" eaLnBrk="1" fontAlgn="auto" latinLnBrk="0" hangingPunct="1">
              <a:spcAft>
                <a:spcPts val="1200"/>
              </a:spcAft>
              <a:buClrTx/>
              <a:buSzTx/>
              <a:buFontTx/>
              <a:buNone/>
              <a:tabLst/>
              <a:defRPr/>
            </a:pPr>
            <a:r>
              <a:rPr lang="ur-IN" sz="17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یہ </a:t>
            </a:r>
            <a:r>
              <a:rPr lang="ur-IN" sz="1700" b="1" dirty="0">
                <a:solidFill>
                  <a:srgbClr val="005EB8"/>
                </a:solidFill>
                <a:latin typeface="Helvetica" panose="020B0604020202020204" pitchFamily="34" charset="0"/>
                <a:ea typeface="Arial" panose="020B0604020202020204" pitchFamily="34" charset="0"/>
                <a:cs typeface="Helvetica" panose="020B0604020202020204" pitchFamily="34" charset="0"/>
              </a:rPr>
              <a:t>ہسپتال میں مریضوں کے تجربات کو بہتر بنانے کے قومی پروگرام کا حصہ ہے۔ </a:t>
            </a:r>
            <a:r>
              <a:rPr lang="ur-IN" sz="17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سروے میں حصہ لینا </a:t>
            </a:r>
            <a:r>
              <a:rPr lang="ur-IN" sz="1700" b="1" dirty="0">
                <a:solidFill>
                  <a:srgbClr val="005EB8"/>
                </a:solidFill>
                <a:latin typeface="Helvetica" panose="020B0604020202020204" pitchFamily="34" charset="0"/>
                <a:ea typeface="Arial" panose="020B0604020202020204" pitchFamily="34" charset="0"/>
                <a:cs typeface="Helvetica" panose="020B0604020202020204" pitchFamily="34" charset="0"/>
              </a:rPr>
              <a:t>رضاکارانہ</a:t>
            </a:r>
            <a:r>
              <a:rPr lang="ur-IN" sz="1700" dirty="0">
                <a:solidFill>
                  <a:srgbClr val="005EB8"/>
                </a:solidFill>
                <a:latin typeface="Helvetica" panose="020B0604020202020204" pitchFamily="34" charset="0"/>
                <a:ea typeface="Arial" panose="020B0604020202020204" pitchFamily="34" charset="0"/>
                <a:cs typeface="Helvetica" panose="020B0604020202020204" pitchFamily="34" charset="0"/>
              </a:rPr>
              <a:t> </a:t>
            </a:r>
            <a:r>
              <a:rPr lang="ur-IN" sz="17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 ہے اور سارے </a:t>
            </a:r>
            <a:r>
              <a:rPr lang="ur-IN" sz="1700" b="1" dirty="0">
                <a:solidFill>
                  <a:srgbClr val="005EB8"/>
                </a:solidFill>
                <a:latin typeface="Helvetica" panose="020B0604020202020204" pitchFamily="34" charset="0"/>
                <a:ea typeface="Arial" panose="020B0604020202020204" pitchFamily="34" charset="0"/>
                <a:cs typeface="Helvetica" panose="020B0604020202020204" pitchFamily="34" charset="0"/>
              </a:rPr>
              <a:t>جوابات رازدارانہ</a:t>
            </a:r>
            <a:r>
              <a:rPr lang="ur-IN" sz="1700" dirty="0">
                <a:solidFill>
                  <a:prstClr val="black">
                    <a:lumMod val="85000"/>
                    <a:lumOff val="15000"/>
                  </a:prstClr>
                </a:solidFill>
                <a:latin typeface="Helvetica" panose="020B0604020202020204" pitchFamily="34" charset="0"/>
                <a:ea typeface="Arial" panose="020B0604020202020204" pitchFamily="34" charset="0"/>
                <a:cs typeface="Helvetica" panose="020B0604020202020204" pitchFamily="34" charset="0"/>
              </a:rPr>
              <a:t> ہیں</a:t>
            </a:r>
            <a:r>
              <a:rPr lang="ur-IN" sz="1700" dirty="0">
                <a:solidFill>
                  <a:srgbClr val="005EB8"/>
                </a:solidFill>
                <a:latin typeface="Helvetica" panose="020B0604020202020204" pitchFamily="34" charset="0"/>
                <a:ea typeface="Arial" panose="020B0604020202020204" pitchFamily="34" charset="0"/>
                <a:cs typeface="Helvetica" panose="020B0604020202020204" pitchFamily="34" charset="0"/>
              </a:rPr>
              <a:t>۔</a:t>
            </a:r>
          </a:p>
          <a:p>
            <a:pPr marL="0" marR="144145" lvl="0" indent="0" defTabSz="457200" rtl="0" eaLnBrk="1" fontAlgn="auto" latinLnBrk="0" hangingPunct="1">
              <a:spcBef>
                <a:spcPts val="0"/>
              </a:spcBef>
              <a:spcAft>
                <a:spcPts val="1200"/>
              </a:spcAft>
              <a:buClrTx/>
              <a:buSzTx/>
              <a:buFontTx/>
              <a:buNone/>
              <a:tabLst/>
              <a:defRPr/>
            </a:pPr>
            <a:endParaRPr kumimoji="0" lang="en-GB" sz="1600" b="0" i="0" u="none" strike="noStrike" kern="1200" cap="none" spc="0" normalizeH="0" baseline="0" noProof="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endParaRPr>
          </a:p>
          <a:p>
            <a:pPr marL="0" marR="144145" lvl="0" indent="0" algn="r" defTabSz="457200" rtl="1" eaLnBrk="1" fontAlgn="auto" latinLnBrk="0" hangingPunct="1">
              <a:lnSpc>
                <a:spcPts val="1800"/>
              </a:lnSpc>
              <a:spcBef>
                <a:spcPts val="0"/>
              </a:spcBef>
              <a:spcAft>
                <a:spcPts val="1200"/>
              </a:spcAft>
              <a:buClrTx/>
              <a:buSzTx/>
              <a:buFontTx/>
              <a:buNone/>
              <a:tabLst/>
              <a:defRPr/>
            </a:pPr>
            <a:r>
              <a:rPr kumimoji="0" lang="ur-IN" sz="1600" b="0" i="0" u="none" strike="noStrike" kern="1200" cap="none" spc="0" normalizeH="0" baseline="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sp>
        <p:nvSpPr>
          <p:cNvPr id="4" name="Rectangle 3">
            <a:extLst>
              <a:ext uri="{FF2B5EF4-FFF2-40B4-BE49-F238E27FC236}">
                <a16:creationId xmlns:a16="http://schemas.microsoft.com/office/drawing/2014/main" id="{8E0BEA8F-58A8-41D0-B3D1-CDA2F44BC927}"/>
              </a:ext>
            </a:extLst>
          </p:cNvPr>
          <p:cNvSpPr/>
          <p:nvPr/>
        </p:nvSpPr>
        <p:spPr>
          <a:xfrm>
            <a:off x="0" y="7162681"/>
            <a:ext cx="6858000" cy="274331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89B6670A-168E-461C-AFBC-AB5EE50503EE}"/>
              </a:ext>
            </a:extLst>
          </p:cNvPr>
          <p:cNvSpPr/>
          <p:nvPr/>
        </p:nvSpPr>
        <p:spPr>
          <a:xfrm>
            <a:off x="146070" y="6310282"/>
            <a:ext cx="6315213" cy="323165"/>
          </a:xfrm>
          <a:prstGeom prst="rect">
            <a:avLst/>
          </a:prstGeom>
        </p:spPr>
        <p:txBody>
          <a:bodyPr wrap="square">
            <a:spAutoFit/>
          </a:bodyPr>
          <a:lstStyle/>
          <a:p>
            <a:pPr marL="0" marR="144145" lvl="0" indent="0" defTabSz="457200" rtl="0" eaLnBrk="1" fontAlgn="auto" latinLnBrk="0" hangingPunct="1">
              <a:spcBef>
                <a:spcPts val="0"/>
              </a:spcBef>
              <a:spcAft>
                <a:spcPts val="800"/>
              </a:spcAft>
              <a:buClrTx/>
              <a:buSzTx/>
              <a:buFontTx/>
              <a:buNone/>
              <a:tabLst/>
              <a:defRPr/>
            </a:pPr>
            <a:endParaRPr lang="en-GB" sz="1500" dirty="0">
              <a:solidFill>
                <a:prstClr val="black">
                  <a:lumMod val="85000"/>
                  <a:lumOff val="15000"/>
                </a:prstClr>
              </a:solidFill>
              <a:latin typeface="Helvetica" panose="020B0604020202020204" pitchFamily="34" charset="0"/>
              <a:cs typeface="Helvetica" panose="020B0604020202020204" pitchFamily="34" charset="0"/>
            </a:endParaRPr>
          </a:p>
        </p:txBody>
      </p:sp>
      <p:pic>
        <p:nvPicPr>
          <p:cNvPr id="14" name="Picture 13">
            <a:extLst>
              <a:ext uri="{FF2B5EF4-FFF2-40B4-BE49-F238E27FC236}">
                <a16:creationId xmlns:a16="http://schemas.microsoft.com/office/drawing/2014/main" id="{9E843288-4E53-4803-BBF9-D23A61662794}"/>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693773" y="5781047"/>
            <a:ext cx="4164227" cy="4124953"/>
          </a:xfrm>
          <a:prstGeom prst="rect">
            <a:avLst/>
          </a:prstGeom>
          <a:effectLst>
            <a:outerShdw blurRad="50800" dist="38100" dir="8100000" sx="103000" sy="103000" algn="tr" rotWithShape="0">
              <a:prstClr val="black">
                <a:alpha val="40000"/>
              </a:prstClr>
            </a:outerShdw>
          </a:effectLst>
          <a:scene3d>
            <a:camera prst="orthographicFront">
              <a:rot lat="0" lon="0" rev="0"/>
            </a:camera>
            <a:lightRig rig="threePt" dir="t"/>
          </a:scene3d>
        </p:spPr>
      </p:pic>
      <p:pic>
        <p:nvPicPr>
          <p:cNvPr id="1027" name="Picture 3" descr="NHS 10mm - RGB Blue">
            <a:extLst>
              <a:ext uri="{FF2B5EF4-FFF2-40B4-BE49-F238E27FC236}">
                <a16:creationId xmlns:a16="http://schemas.microsoft.com/office/drawing/2014/main" id="{665DA038-DDB9-405A-B675-DEE85F4362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2477" y="286515"/>
            <a:ext cx="1235075" cy="49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 Box 2">
            <a:extLst>
              <a:ext uri="{FF2B5EF4-FFF2-40B4-BE49-F238E27FC236}">
                <a16:creationId xmlns:a16="http://schemas.microsoft.com/office/drawing/2014/main" id="{6BBC8F2D-8B1E-4627-9FCE-ED1F74AB4AD4}"/>
              </a:ext>
            </a:extLst>
          </p:cNvPr>
          <p:cNvSpPr txBox="1"/>
          <p:nvPr/>
        </p:nvSpPr>
        <p:spPr>
          <a:xfrm>
            <a:off x="146070" y="7326132"/>
            <a:ext cx="3177898" cy="2487546"/>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r" rtl="1">
              <a:spcAft>
                <a:spcPts val="0"/>
              </a:spcAft>
            </a:pPr>
            <a:r>
              <a:rPr lang="ur-IN"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اگر آپ حصہ </a:t>
            </a:r>
            <a:r>
              <a:rPr lang="ur-IN" sz="1500" b="1">
                <a:solidFill>
                  <a:schemeClr val="bg1"/>
                </a:solidFill>
                <a:effectLst/>
                <a:latin typeface="Helvetica" panose="020B0604020202020204" pitchFamily="34" charset="0"/>
                <a:ea typeface="Arial" panose="020B0604020202020204" pitchFamily="34" charset="0"/>
                <a:cs typeface="Helvetica" panose="020B0604020202020204" pitchFamily="34" charset="0"/>
              </a:rPr>
              <a:t>نہیں </a:t>
            </a:r>
            <a:r>
              <a:rPr lang="ur-IN"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لینا چاہتے/چاہتی ہیں ، یا سروے کے بارے میں کوئی سوال ہے تو براہ کرم رابطہ کریں:</a:t>
            </a:r>
          </a:p>
          <a:p>
            <a:pPr>
              <a:spcAft>
                <a:spcPts val="0"/>
              </a:spcAft>
            </a:pPr>
            <a:endParaRPr lang="en-US" sz="1500" dirty="0">
              <a:solidFill>
                <a:schemeClr val="bg1"/>
              </a:solidFill>
              <a:effectLst/>
              <a:latin typeface="Helvetica" panose="020B0604020202020204" pitchFamily="34" charset="0"/>
              <a:ea typeface="Arial" panose="020B0604020202020204" pitchFamily="34" charset="0"/>
              <a:cs typeface="Helvetica" panose="020B0604020202020204" pitchFamily="34" charset="0"/>
            </a:endParaRPr>
          </a:p>
          <a:p>
            <a:pPr marL="285750" indent="-285750" algn="r" rtl="1">
              <a:spcAft>
                <a:spcPts val="0"/>
              </a:spcAft>
              <a:buFont typeface="Arial" panose="020B0604020202020204" pitchFamily="34" charset="0"/>
              <a:buChar char="•"/>
            </a:pPr>
            <a:r>
              <a:rPr lang="ur-IN"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ٹرسٹ کا فون نمبر </a:t>
            </a:r>
            <a:r>
              <a:rPr lang="ur-IN" sz="1500">
                <a:solidFill>
                  <a:schemeClr val="bg1"/>
                </a:solidFill>
                <a:latin typeface="Helvetica" panose="020B0604020202020204" pitchFamily="34" charset="0"/>
                <a:ea typeface="Arial" panose="020B0604020202020204" pitchFamily="34" charset="0"/>
                <a:cs typeface="Helvetica" panose="020B0604020202020204" pitchFamily="34" charset="0"/>
              </a:rPr>
              <a:t>(</a:t>
            </a:r>
            <a:r>
              <a:rPr lang="ur-IN"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 درکار ہے)</a:t>
            </a:r>
          </a:p>
          <a:p>
            <a:pPr marL="285750" indent="-285750" algn="r" rtl="1">
              <a:spcAft>
                <a:spcPts val="0"/>
              </a:spcAft>
              <a:buFont typeface="Arial" panose="020B0604020202020204" pitchFamily="34" charset="0"/>
              <a:buChar char="•"/>
            </a:pPr>
            <a:r>
              <a:rPr lang="ur-IN"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ٹرسٹ کی ای میل پتہ (اگر دستیاب ہو)</a:t>
            </a:r>
          </a:p>
          <a:p>
            <a:pPr marL="285750" indent="-285750" algn="r" rtl="1">
              <a:spcAft>
                <a:spcPts val="0"/>
              </a:spcAft>
              <a:buFont typeface="Arial" panose="020B0604020202020204" pitchFamily="34" charset="0"/>
              <a:buChar char="•"/>
            </a:pPr>
            <a:r>
              <a:rPr lang="ur-IN"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ٹرسٹ کا پتہ </a:t>
            </a:r>
            <a:r>
              <a:rPr lang="ur-IN" sz="1500">
                <a:solidFill>
                  <a:schemeClr val="bg1"/>
                </a:solidFill>
                <a:latin typeface="Helvetica" panose="020B0604020202020204" pitchFamily="34" charset="0"/>
                <a:ea typeface="Arial" panose="020B0604020202020204" pitchFamily="34" charset="0"/>
                <a:cs typeface="Helvetica" panose="020B0604020202020204" pitchFamily="34" charset="0"/>
              </a:rPr>
              <a:t>(</a:t>
            </a:r>
            <a:r>
              <a:rPr lang="ur-IN" sz="1500">
                <a:solidFill>
                  <a:schemeClr val="bg1"/>
                </a:solidFill>
                <a:effectLst/>
                <a:latin typeface="Helvetica" panose="020B0604020202020204" pitchFamily="34" charset="0"/>
                <a:ea typeface="Arial" panose="020B0604020202020204" pitchFamily="34" charset="0"/>
                <a:cs typeface="Helvetica" panose="020B0604020202020204" pitchFamily="34" charset="0"/>
              </a:rPr>
              <a:t>اگر دستیاب ہو</a:t>
            </a:r>
            <a:r>
              <a:rPr lang="ur-IN" sz="1500">
                <a:solidFill>
                  <a:schemeClr val="bg1"/>
                </a:solidFill>
                <a:latin typeface="Helvetica" panose="020B0604020202020204" pitchFamily="34" charset="0"/>
                <a:ea typeface="Arial" panose="020B0604020202020204" pitchFamily="34" charset="0"/>
                <a:cs typeface="Helvetica" panose="020B0604020202020204" pitchFamily="34" charset="0"/>
              </a:rPr>
              <a:t>)</a:t>
            </a:r>
          </a:p>
          <a:p>
            <a:pPr algn="r" rtl="1">
              <a:lnSpc>
                <a:spcPts val="1600"/>
              </a:lnSpc>
              <a:spcAft>
                <a:spcPts val="0"/>
              </a:spcAft>
            </a:pPr>
            <a:r>
              <a:rPr lang="ur-IN" sz="1400">
                <a:solidFill>
                  <a:schemeClr val="bg1"/>
                </a:solidFill>
                <a:effectLst/>
                <a:latin typeface="Times New Roman" panose="02020603050405020304" pitchFamily="18" charset="0"/>
                <a:ea typeface="Arial" panose="020B0604020202020204" pitchFamily="34" charset="0"/>
                <a:cs typeface="Times New Roman" panose="02020603050405020304" pitchFamily="18" charset="0"/>
              </a:rPr>
              <a:t> </a:t>
            </a:r>
          </a:p>
          <a:p>
            <a:pPr algn="r" rtl="1">
              <a:lnSpc>
                <a:spcPts val="1600"/>
              </a:lnSpc>
              <a:spcAft>
                <a:spcPts val="0"/>
              </a:spcAft>
            </a:pPr>
            <a:r>
              <a:rPr lang="ur-IN" sz="1400">
                <a:solidFill>
                  <a:schemeClr val="bg1"/>
                </a:solidFill>
                <a:effectLst/>
                <a:latin typeface="Times New Roman" panose="02020603050405020304" pitchFamily="18" charset="0"/>
                <a:ea typeface="Arial" panose="020B0604020202020204" pitchFamily="34" charset="0"/>
                <a:cs typeface="Times New Roman" panose="02020603050405020304" pitchFamily="18" charset="0"/>
              </a:rPr>
              <a:t> </a:t>
            </a:r>
          </a:p>
          <a:p>
            <a:pPr algn="r" rtl="1">
              <a:lnSpc>
                <a:spcPts val="1600"/>
              </a:lnSpc>
              <a:spcAft>
                <a:spcPts val="0"/>
              </a:spcAft>
            </a:pPr>
            <a:r>
              <a:rPr lang="ur-IN" sz="1400">
                <a:solidFill>
                  <a:schemeClr val="bg1"/>
                </a:solidFill>
                <a:effectLst/>
                <a:ea typeface="Arial" panose="020B0604020202020204" pitchFamily="34" charset="0"/>
                <a:cs typeface="Times New Roman" panose="02020603050405020304" pitchFamily="18" charset="0"/>
              </a:rPr>
              <a:t> </a:t>
            </a:r>
          </a:p>
        </p:txBody>
      </p:sp>
      <p:sp>
        <p:nvSpPr>
          <p:cNvPr id="21" name="Text Box 10">
            <a:extLst>
              <a:ext uri="{FF2B5EF4-FFF2-40B4-BE49-F238E27FC236}">
                <a16:creationId xmlns:a16="http://schemas.microsoft.com/office/drawing/2014/main" id="{24AC7AE2-6411-4BA5-86F0-3603FFC7A110}"/>
              </a:ext>
            </a:extLst>
          </p:cNvPr>
          <p:cNvSpPr txBox="1"/>
          <p:nvPr/>
        </p:nvSpPr>
        <p:spPr>
          <a:xfrm>
            <a:off x="183870" y="5628520"/>
            <a:ext cx="5814594" cy="763430"/>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0" rIns="0" bIns="0" numCol="1" spcCol="0" rtlCol="0" fromWordArt="0" anchor="t" anchorCtr="0" forceAA="0" compatLnSpc="1">
            <a:prstTxWarp prst="textNoShape">
              <a:avLst/>
            </a:prstTxWarp>
            <a:noAutofit/>
          </a:bodyPr>
          <a:lstStyle/>
          <a:p>
            <a:pPr marR="144145" algn="r" rtl="1">
              <a:defRPr/>
            </a:pPr>
            <a:r>
              <a:rPr lang="ur-IN" sz="1700">
                <a:solidFill>
                  <a:prstClr val="black">
                    <a:lumMod val="85000"/>
                    <a:lumOff val="15000"/>
                  </a:prstClr>
                </a:solidFill>
                <a:latin typeface="Helvetica" panose="020B0604020202020204" pitchFamily="34" charset="0"/>
                <a:cs typeface="Helvetica" panose="020B0604020202020204" pitchFamily="34" charset="0"/>
              </a:rPr>
              <a:t>اگر آپ کو سروے میں حصہ لینے کی دعوت دی جاتی ہے تو آپ کا نام، فون نمبر اور ڈاک کا پتہ محققین کے ساتھ شیئر کیا جائے گا، جو آپ کو ایک خط اور یاد دہانی کےلیے ٹیکسٹ میسج بھیجیں گے۔ آپ یہ سروے آن لائن یا کاغذ پر مکمل کر سکتے/سکتی ہیں۔</a:t>
            </a:r>
          </a:p>
          <a:p>
            <a:pPr marL="0" marR="144145" lvl="0" indent="0" defTabSz="457200" rtl="0" eaLnBrk="1" fontAlgn="auto" latinLnBrk="0" hangingPunct="1">
              <a:spcAft>
                <a:spcPts val="1200"/>
              </a:spcAft>
              <a:buClrTx/>
              <a:buSzTx/>
              <a:buFontTx/>
              <a:buNone/>
              <a:tabLst/>
              <a:defRPr/>
            </a:pPr>
            <a:endParaRPr lang="en-GB" sz="1600" dirty="0">
              <a:solidFill>
                <a:schemeClr val="accent1"/>
              </a:solidFill>
              <a:latin typeface="Helvetica" panose="020B0604020202020204" pitchFamily="34" charset="0"/>
              <a:ea typeface="Arial" panose="020B0604020202020204" pitchFamily="34" charset="0"/>
              <a:cs typeface="Helvetica" panose="020B0604020202020204" pitchFamily="34" charset="0"/>
            </a:endParaRPr>
          </a:p>
          <a:p>
            <a:pPr marL="0" marR="144145" lvl="0" indent="0" defTabSz="457200" rtl="0" eaLnBrk="1" fontAlgn="auto" latinLnBrk="0" hangingPunct="1">
              <a:spcBef>
                <a:spcPts val="0"/>
              </a:spcBef>
              <a:spcAft>
                <a:spcPts val="1200"/>
              </a:spcAft>
              <a:buClrTx/>
              <a:buSzTx/>
              <a:buFontTx/>
              <a:buNone/>
              <a:tabLst/>
              <a:defRPr/>
            </a:pPr>
            <a:endParaRPr kumimoji="0" lang="en-GB" sz="1600" b="0" i="0" u="none" strike="noStrike" kern="1200" cap="none" spc="0" normalizeH="0" baseline="0" noProof="0" dirty="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endParaRPr>
          </a:p>
          <a:p>
            <a:pPr marL="0" marR="144145" lvl="0" indent="0" algn="r" defTabSz="457200" rtl="1" eaLnBrk="1" fontAlgn="auto" latinLnBrk="0" hangingPunct="1">
              <a:lnSpc>
                <a:spcPts val="1800"/>
              </a:lnSpc>
              <a:spcBef>
                <a:spcPts val="0"/>
              </a:spcBef>
              <a:spcAft>
                <a:spcPts val="1200"/>
              </a:spcAft>
              <a:buClrTx/>
              <a:buSzTx/>
              <a:buFontTx/>
              <a:buNone/>
              <a:tabLst/>
              <a:defRPr/>
            </a:pPr>
            <a:r>
              <a:rPr kumimoji="0" lang="ur-IN" sz="1600" b="0" i="0" u="none" strike="noStrike" kern="1200" cap="none" spc="0" normalizeH="0" baseline="0">
                <a:ln>
                  <a:noFill/>
                </a:ln>
                <a:solidFill>
                  <a:prstClr val="black">
                    <a:lumMod val="85000"/>
                    <a:lumOff val="15000"/>
                  </a:prstClr>
                </a:solidFill>
                <a:effectLst/>
                <a:uLnTx/>
                <a:uFillTx/>
                <a:latin typeface="Helvetica" panose="020B0604020202020204" pitchFamily="34" charset="0"/>
                <a:ea typeface="Arial" panose="020B0604020202020204" pitchFamily="34" charset="0"/>
                <a:cs typeface="Helvetica" panose="020B0604020202020204" pitchFamily="34" charset="0"/>
              </a:rPr>
              <a:t> </a:t>
            </a:r>
          </a:p>
        </p:txBody>
      </p:sp>
      <p:pic>
        <p:nvPicPr>
          <p:cNvPr id="22" name="Picture 21">
            <a:extLst>
              <a:ext uri="{FF2B5EF4-FFF2-40B4-BE49-F238E27FC236}">
                <a16:creationId xmlns:a16="http://schemas.microsoft.com/office/drawing/2014/main" id="{2CEFF49F-0122-4EB4-915F-7B99EE9BC762}"/>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90127" y="234865"/>
            <a:ext cx="2182495" cy="692150"/>
          </a:xfrm>
          <a:prstGeom prst="rect">
            <a:avLst/>
          </a:prstGeom>
        </p:spPr>
      </p:pic>
      <p:sp>
        <p:nvSpPr>
          <p:cNvPr id="2" name="TextBox 1">
            <a:extLst>
              <a:ext uri="{FF2B5EF4-FFF2-40B4-BE49-F238E27FC236}">
                <a16:creationId xmlns:a16="http://schemas.microsoft.com/office/drawing/2014/main" id="{063CFCBE-29D0-25C3-DC67-C7D0FB848759}"/>
              </a:ext>
            </a:extLst>
          </p:cNvPr>
          <p:cNvSpPr txBox="1"/>
          <p:nvPr/>
        </p:nvSpPr>
        <p:spPr>
          <a:xfrm>
            <a:off x="41037" y="9167342"/>
            <a:ext cx="3387964" cy="461665"/>
          </a:xfrm>
          <a:prstGeom prst="rect">
            <a:avLst/>
          </a:prstGeom>
          <a:noFill/>
        </p:spPr>
        <p:txBody>
          <a:bodyPr wrap="square" rtlCol="0">
            <a:spAutoFit/>
          </a:bodyPr>
          <a:lstStyle/>
          <a:p>
            <a:pPr algn="r" rtl="1"/>
            <a:r>
              <a:rPr lang="ur-IN" sz="1200" b="1" dirty="0">
                <a:solidFill>
                  <a:schemeClr val="bg1"/>
                </a:solidFill>
              </a:rPr>
              <a:t>NHS بالغ مریضوں کے سروے کے پاس سیکشن 251 (NHS ایکٹ 2006) کے تحت رابطے کی تفصیلات پر کارروائی کرنے کی منظوری ہے</a:t>
            </a:r>
          </a:p>
        </p:txBody>
      </p:sp>
    </p:spTree>
    <p:extLst>
      <p:ext uri="{BB962C8B-B14F-4D97-AF65-F5344CB8AC3E}">
        <p14:creationId xmlns:p14="http://schemas.microsoft.com/office/powerpoint/2010/main" val="1616917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80EA4E9A0D10A4B86B174D08978D5EB" ma:contentTypeVersion="20" ma:contentTypeDescription="Create a new document." ma:contentTypeScope="" ma:versionID="26c935804cca8554dae2c422a939c20e">
  <xsd:schema xmlns:xsd="http://www.w3.org/2001/XMLSchema" xmlns:xs="http://www.w3.org/2001/XMLSchema" xmlns:p="http://schemas.microsoft.com/office/2006/metadata/properties" xmlns:ns2="c497441b-d3fe-4788-8629-aff52d38f515" xmlns:ns3="1d162527-c308-4a98-98b8-9e726c57dd8b" targetNamespace="http://schemas.microsoft.com/office/2006/metadata/properties" ma:root="true" ma:fieldsID="86ed6c77570e97698f7fc61157777e1c" ns2:_="" ns3:_="">
    <xsd:import namespace="c497441b-d3fe-4788-8629-aff52d38f515"/>
    <xsd:import namespace="1d162527-c308-4a98-98b8-9e726c57dd8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Date2"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97441b-d3fe-4788-8629-aff52d38f5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Date2" ma:index="20" nillable="true" ma:displayName="Date2" ma:format="DateTime" ma:internalName="Date2">
      <xsd:simpleType>
        <xsd:restriction base="dms:DateTime"/>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8df9d8e5-705b-4129-800a-08ca17c575e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d162527-c308-4a98-98b8-9e726c57dd8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5f9b9cce-e594-4bda-ba48-132f42860941}" ma:internalName="TaxCatchAll" ma:showField="CatchAllData" ma:web="1d162527-c308-4a98-98b8-9e726c57dd8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ate2 xmlns="c497441b-d3fe-4788-8629-aff52d38f515" xsi:nil="true"/>
    <lcf76f155ced4ddcb4097134ff3c332f xmlns="c497441b-d3fe-4788-8629-aff52d38f515">
      <Terms xmlns="http://schemas.microsoft.com/office/infopath/2007/PartnerControls"/>
    </lcf76f155ced4ddcb4097134ff3c332f>
    <TaxCatchAll xmlns="1d162527-c308-4a98-98b8-9e726c57dd8b" xsi:nil="true"/>
  </documentManagement>
</p:properties>
</file>

<file path=customXml/itemProps1.xml><?xml version="1.0" encoding="utf-8"?>
<ds:datastoreItem xmlns:ds="http://schemas.openxmlformats.org/officeDocument/2006/customXml" ds:itemID="{4BB22E77-2CB7-406A-A84A-D46DDC01BA7E}"/>
</file>

<file path=customXml/itemProps2.xml><?xml version="1.0" encoding="utf-8"?>
<ds:datastoreItem xmlns:ds="http://schemas.openxmlformats.org/officeDocument/2006/customXml" ds:itemID="{6EDBE1F2-7EC5-4FE4-94F4-635DC91A85E0}"/>
</file>

<file path=customXml/itemProps3.xml><?xml version="1.0" encoding="utf-8"?>
<ds:datastoreItem xmlns:ds="http://schemas.openxmlformats.org/officeDocument/2006/customXml" ds:itemID="{CC268316-4FDE-4293-ADC0-F392185F9468}"/>
</file>

<file path=docMetadata/LabelInfo.xml><?xml version="1.0" encoding="utf-8"?>
<clbl:labelList xmlns:clbl="http://schemas.microsoft.com/office/2020/mipLabelMetadata">
  <clbl:label id="{19f7f50a-c692-4f56-92a0-10ab17c7532a}" enabled="1" method="Privileged" siteId="{87d48f5f-7eb6-48dd-b269-dae3dea931b5}" contentBits="0"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216</Words>
  <Application>Microsoft Office PowerPoint</Application>
  <PresentationFormat>A4 Paper (210x297 mm)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2025-09-26T13:24:46Z</dcterms:created>
  <dcterms:modified xsi:type="dcterms:W3CDTF">2025-09-30T14:52:00Z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0x010100480EA4E9A0D10A4B86B174D08978D5EB</vt:lpwstr>
  </property>
</Properties>
</file>